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04" r:id="rId1"/>
    <p:sldMasterId id="2147483705" r:id="rId2"/>
    <p:sldMasterId id="2147483706" r:id="rId3"/>
    <p:sldMasterId id="2147483707" r:id="rId4"/>
    <p:sldMasterId id="2147483708" r:id="rId5"/>
  </p:sldMasterIdLst>
  <p:notesMasterIdLst>
    <p:notesMasterId r:id="rId50"/>
  </p:notesMasterIdLst>
  <p:sldIdLst>
    <p:sldId id="256" r:id="rId6"/>
    <p:sldId id="284" r:id="rId7"/>
    <p:sldId id="286" r:id="rId8"/>
    <p:sldId id="288" r:id="rId9"/>
    <p:sldId id="276" r:id="rId10"/>
    <p:sldId id="285" r:id="rId11"/>
    <p:sldId id="257" r:id="rId12"/>
    <p:sldId id="300" r:id="rId13"/>
    <p:sldId id="287" r:id="rId14"/>
    <p:sldId id="292" r:id="rId15"/>
    <p:sldId id="293" r:id="rId16"/>
    <p:sldId id="294" r:id="rId17"/>
    <p:sldId id="295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9" r:id="rId41"/>
    <p:sldId id="323" r:id="rId42"/>
    <p:sldId id="324" r:id="rId43"/>
    <p:sldId id="325" r:id="rId44"/>
    <p:sldId id="326" r:id="rId45"/>
    <p:sldId id="327" r:id="rId46"/>
    <p:sldId id="328" r:id="rId47"/>
    <p:sldId id="277" r:id="rId48"/>
    <p:sldId id="282" r:id="rId4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D2A210-4C18-45E7-8E58-4F2E61E86994}">
  <a:tblStyle styleId="{8FD2A210-4C18-45E7-8E58-4F2E61E8699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5"/>
          </a:solidFill>
        </a:fill>
      </a:tcStyle>
    </a:wholeTbl>
    <a:band1H>
      <a:tcTxStyle/>
      <a:tcStyle>
        <a:tcBdr/>
        <a:fill>
          <a:solidFill>
            <a:srgbClr val="CA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42" autoAdjust="0"/>
  </p:normalViewPr>
  <p:slideViewPr>
    <p:cSldViewPr snapToGrid="0">
      <p:cViewPr varScale="1">
        <p:scale>
          <a:sx n="80" d="100"/>
          <a:sy n="80" d="100"/>
        </p:scale>
        <p:origin x="112" y="48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52020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5" name="Google Shape;2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2020/11/8</a:t>
            </a:r>
            <a:endParaRPr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5" name="Google Shape;2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2020/11/8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579632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 rot="5400000">
            <a:off x="3901282" y="-1356518"/>
            <a:ext cx="4389437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 rot="5400000">
            <a:off x="7400925" y="2143125"/>
            <a:ext cx="561975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 rot="5400000">
            <a:off x="1838325" y="-523875"/>
            <a:ext cx="5619750" cy="8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609600" y="1935163"/>
            <a:ext cx="10972800" cy="438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1"/>
          </p:nvPr>
        </p:nvSpPr>
        <p:spPr>
          <a:xfrm>
            <a:off x="609600" y="1935163"/>
            <a:ext cx="5410200" cy="438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2"/>
          </p:nvPr>
        </p:nvSpPr>
        <p:spPr>
          <a:xfrm>
            <a:off x="6172200" y="1935163"/>
            <a:ext cx="5410200" cy="438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116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60"/>
              <a:buChar char="⮚"/>
              <a:defRPr sz="3200"/>
            </a:lvl1pPr>
            <a:lvl2pPr marL="914400" lvl="1" indent="-37084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Char char="⮚"/>
              <a:defRPr sz="2800"/>
            </a:lvl2pPr>
            <a:lvl3pPr marL="1371600" lvl="2" indent="-35051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Char char="⮚"/>
              <a:defRPr sz="2400"/>
            </a:lvl3pPr>
            <a:lvl4pPr marL="1828800" lvl="3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4pPr>
            <a:lvl5pPr marL="2286000" lvl="4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609600" y="1935163"/>
            <a:ext cx="10972800" cy="438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6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body" idx="1"/>
          </p:nvPr>
        </p:nvSpPr>
        <p:spPr>
          <a:xfrm rot="5400000">
            <a:off x="3901282" y="-1356518"/>
            <a:ext cx="4389437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 rot="5400000">
            <a:off x="7400925" y="2143125"/>
            <a:ext cx="561975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1"/>
          </p:nvPr>
        </p:nvSpPr>
        <p:spPr>
          <a:xfrm rot="5400000">
            <a:off x="1838325" y="-523875"/>
            <a:ext cx="5619750" cy="8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body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4" name="Google Shape;134;p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6" name="Google Shape;146;p3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7" name="Google Shape;147;p3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3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2" name="Google Shape;152;p3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6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>
            <a:spLocks noGrp="1"/>
          </p:cNvSpPr>
          <p:nvPr>
            <p:ph type="title"/>
          </p:nvPr>
        </p:nvSpPr>
        <p:spPr>
          <a:xfrm rot="5400000">
            <a:off x="7285037" y="1828801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7"/>
          <p:cNvSpPr txBox="1">
            <a:spLocks noGrp="1"/>
          </p:cNvSpPr>
          <p:nvPr>
            <p:ph type="body" idx="1"/>
          </p:nvPr>
        </p:nvSpPr>
        <p:spPr>
          <a:xfrm rot="5400000">
            <a:off x="1722437" y="-838199"/>
            <a:ext cx="5851525" cy="8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3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8" name="Google Shape;168;p3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4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6" name="Google Shape;176;p4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4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2"/>
          <p:cNvSpPr txBox="1">
            <a:spLocks noGrp="1"/>
          </p:cNvSpPr>
          <p:nvPr>
            <p:ph type="body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5" name="Google Shape;185;p4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7" name="Google Shape;187;p4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97" name="Google Shape;197;p4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8" name="Google Shape;198;p4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4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3" name="Google Shape;203;p4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4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9"/>
          <p:cNvSpPr txBox="1">
            <a:spLocks noGrp="1"/>
          </p:cNvSpPr>
          <p:nvPr>
            <p:ph type="title"/>
          </p:nvPr>
        </p:nvSpPr>
        <p:spPr>
          <a:xfrm rot="5400000">
            <a:off x="7285037" y="1828801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9"/>
          <p:cNvSpPr txBox="1">
            <a:spLocks noGrp="1"/>
          </p:cNvSpPr>
          <p:nvPr>
            <p:ph type="body" idx="1"/>
          </p:nvPr>
        </p:nvSpPr>
        <p:spPr>
          <a:xfrm rot="5400000">
            <a:off x="1722437" y="-838199"/>
            <a:ext cx="5851525" cy="8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4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9" name="Google Shape;219;p5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2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2"/>
          <p:cNvSpPr txBox="1">
            <a:spLocks noGrp="1"/>
          </p:cNvSpPr>
          <p:nvPr>
            <p:ph type="body" idx="1"/>
          </p:nvPr>
        </p:nvSpPr>
        <p:spPr>
          <a:xfrm>
            <a:off x="609600" y="1935163"/>
            <a:ext cx="10972800" cy="438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5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7" name="Google Shape;227;p5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4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54"/>
          <p:cNvSpPr txBox="1">
            <a:spLocks noGrp="1"/>
          </p:cNvSpPr>
          <p:nvPr>
            <p:ph type="body" idx="1"/>
          </p:nvPr>
        </p:nvSpPr>
        <p:spPr>
          <a:xfrm>
            <a:off x="609600" y="1935163"/>
            <a:ext cx="5410200" cy="438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54"/>
          <p:cNvSpPr txBox="1">
            <a:spLocks noGrp="1"/>
          </p:cNvSpPr>
          <p:nvPr>
            <p:ph type="body" idx="2"/>
          </p:nvPr>
        </p:nvSpPr>
        <p:spPr>
          <a:xfrm>
            <a:off x="6172200" y="1935163"/>
            <a:ext cx="5410200" cy="438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5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5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6" name="Google Shape;236;p5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5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8" name="Google Shape;238;p5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5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609600" y="1935163"/>
            <a:ext cx="5410200" cy="438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6172200" y="1935163"/>
            <a:ext cx="5410200" cy="438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6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5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5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116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60"/>
              <a:buChar char="⮚"/>
              <a:defRPr sz="3200"/>
            </a:lvl1pPr>
            <a:lvl2pPr marL="914400" lvl="1" indent="-37084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Char char="⮚"/>
              <a:defRPr sz="2800"/>
            </a:lvl2pPr>
            <a:lvl3pPr marL="1371600" lvl="2" indent="-35051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Char char="⮚"/>
              <a:defRPr sz="2400"/>
            </a:lvl3pPr>
            <a:lvl4pPr marL="1828800" lvl="3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4pPr>
            <a:lvl5pPr marL="2286000" lvl="4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48" name="Google Shape;248;p5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9" name="Google Shape;249;p5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5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6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5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4" name="Google Shape;254;p5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0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60"/>
          <p:cNvSpPr txBox="1">
            <a:spLocks noGrp="1"/>
          </p:cNvSpPr>
          <p:nvPr>
            <p:ph type="body" idx="1"/>
          </p:nvPr>
        </p:nvSpPr>
        <p:spPr>
          <a:xfrm rot="5400000">
            <a:off x="3901282" y="-1356518"/>
            <a:ext cx="4389437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6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1"/>
          <p:cNvSpPr txBox="1">
            <a:spLocks noGrp="1"/>
          </p:cNvSpPr>
          <p:nvPr>
            <p:ph type="title"/>
          </p:nvPr>
        </p:nvSpPr>
        <p:spPr>
          <a:xfrm rot="5400000">
            <a:off x="7400925" y="2143125"/>
            <a:ext cx="561975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61"/>
          <p:cNvSpPr txBox="1">
            <a:spLocks noGrp="1"/>
          </p:cNvSpPr>
          <p:nvPr>
            <p:ph type="body" idx="1"/>
          </p:nvPr>
        </p:nvSpPr>
        <p:spPr>
          <a:xfrm rot="5400000">
            <a:off x="1838325" y="-523875"/>
            <a:ext cx="5619750" cy="8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6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116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60"/>
              <a:buChar char="⮚"/>
              <a:defRPr sz="3200"/>
            </a:lvl1pPr>
            <a:lvl2pPr marL="914400" lvl="1" indent="-37084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Char char="⮚"/>
              <a:defRPr sz="2800"/>
            </a:lvl2pPr>
            <a:lvl3pPr marL="1371600" lvl="2" indent="-35051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Char char="⮚"/>
              <a:defRPr sz="2400"/>
            </a:lvl3pPr>
            <a:lvl4pPr marL="1828800" lvl="3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4pPr>
            <a:lvl5pPr marL="2286000" lvl="4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6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1935163"/>
            <a:ext cx="10972800" cy="438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609600" y="1935163"/>
            <a:ext cx="10972800" cy="438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3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3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0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50"/>
          <p:cNvSpPr txBox="1">
            <a:spLocks noGrp="1"/>
          </p:cNvSpPr>
          <p:nvPr>
            <p:ph type="body" idx="1"/>
          </p:nvPr>
        </p:nvSpPr>
        <p:spPr>
          <a:xfrm>
            <a:off x="609600" y="1935163"/>
            <a:ext cx="10972800" cy="438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5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w3css/defaulT.asp" TargetMode="External"/><Relationship Id="rId7" Type="http://schemas.openxmlformats.org/officeDocument/2006/relationships/hyperlink" Target="https://www.section.io/engineering-education/nodejs-mongoosejs-mongodb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mailjs.com/" TargetMode="External"/><Relationship Id="rId5" Type="http://schemas.openxmlformats.org/officeDocument/2006/relationships/hyperlink" Target="https://www.javatpoint.com/mongodb-tutorial" TargetMode="External"/><Relationship Id="rId4" Type="http://schemas.openxmlformats.org/officeDocument/2006/relationships/hyperlink" Target="https://www.javatpoint.com/nodejs-tutoria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2"/>
          <p:cNvSpPr/>
          <p:nvPr/>
        </p:nvSpPr>
        <p:spPr>
          <a:xfrm>
            <a:off x="3273425" y="876300"/>
            <a:ext cx="80010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Application for Online Marketplace </a:t>
            </a:r>
            <a:endParaRPr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62" descr="klogo copy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618" y="0"/>
            <a:ext cx="1585913" cy="13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62" descr="kec2blackborder pn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5113" y="4222750"/>
            <a:ext cx="1636712" cy="17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2"/>
          <p:cNvSpPr txBox="1"/>
          <p:nvPr/>
        </p:nvSpPr>
        <p:spPr>
          <a:xfrm>
            <a:off x="2910021" y="4222750"/>
            <a:ext cx="889327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PRESENTED BY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800" b="1" dirty="0">
                <a:solidFill>
                  <a:schemeClr val="dk1"/>
                </a:solidFill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SYED JAMAL HARRIS R – 18CSR215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SUNDARESHWAR V A – 18CSR206</a:t>
            </a:r>
          </a:p>
          <a:p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SIVAKUMAR P – 18CSR190</a:t>
            </a:r>
            <a:endParaRPr lang="en-IN"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GUIDED BY</a:t>
            </a:r>
            <a:r>
              <a:rPr lang="en-IN" sz="1800" b="1" u="sng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: Dr N KRISHNAMOORTHY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 b="1" u="sng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 b="1" u="sng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						</a:t>
            </a:r>
            <a:endParaRPr sz="1800" b="1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62"/>
          <p:cNvSpPr txBox="1"/>
          <p:nvPr/>
        </p:nvSpPr>
        <p:spPr>
          <a:xfrm>
            <a:off x="3038167" y="6489290"/>
            <a:ext cx="8967019" cy="368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Computer Science and Engineering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18773" y="3081403"/>
            <a:ext cx="226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solidFill>
                  <a:schemeClr val="dk1"/>
                </a:solidFill>
              </a:rPr>
              <a:t>Project ID : 18D76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B426A-829F-4AA8-9CDD-B091ED71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494" y="-174929"/>
            <a:ext cx="6437906" cy="1097279"/>
          </a:xfrm>
        </p:spPr>
        <p:txBody>
          <a:bodyPr/>
          <a:lstStyle/>
          <a:p>
            <a:r>
              <a:rPr lang="en-IN" dirty="0"/>
              <a:t>SAMPLE UI FOR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BA476-5455-4A3E-8AA8-7EFF7E58A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624" y="-174929"/>
            <a:ext cx="11480800" cy="7355677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180944-E3E9-47FA-A9D3-4C189209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25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69E30-2B67-4B85-84BC-7F83CEE20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049866"/>
            <a:ext cx="10972800" cy="1049866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4F092-CFC1-4714-BD34-168A1DC13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941" y="0"/>
            <a:ext cx="10972800" cy="6819495"/>
          </a:xfrm>
        </p:spPr>
        <p:txBody>
          <a:bodyPr/>
          <a:lstStyle/>
          <a:p>
            <a:pPr marL="13716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B2A5F-BCCC-4781-B98B-464D339E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93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3EC2-4445-4033-B30C-3041E43EC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1582400" cy="68580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A3009-28EA-4D0F-9037-31C44F3DE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45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8280-9576-498B-BAAF-47B6888F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66" y="0"/>
            <a:ext cx="11479033" cy="6766560"/>
          </a:xfrm>
        </p:spPr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F25E5-DDF9-435C-A170-0D1345EEC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90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7780-5543-4785-9DC1-2F969A10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0EB81-3686-4F50-8E3E-77FE49227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14225-F811-4D4A-975F-FEDEB676A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64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3CB7-99D1-4A48-85CA-518FA6BE1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40F1F-A9B7-4563-B968-A092BC973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D00B0-7654-4014-B2FA-689C0E659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6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376FE-3156-4BDC-B002-75D6441E5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97A6D-9D94-4822-AFED-AF4D23043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337EC-C33B-46AB-9914-8A31028A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15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567E2-DC6A-4847-9AF7-A488728C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57794-2423-4096-AE2C-919BC4902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1219C-463C-4D15-80AC-2457951EE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79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CBB36-59CF-4ED8-8727-92D81438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75F18-CB6B-44AD-AAAA-FF6A04CAB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6AA75-31E4-481E-902A-FA86ADF3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8EF98-A1CF-4FB2-AC9C-C549167FC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35A8F-7929-48E0-9F9B-34B3DA3C6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5AB6A-4E70-44D6-A929-00D0C087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11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609600" y="-792479"/>
            <a:ext cx="10972800" cy="640080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280" y="1224281"/>
            <a:ext cx="10739120" cy="5100320"/>
          </a:xfrm>
        </p:spPr>
        <p:txBody>
          <a:bodyPr/>
          <a:lstStyle/>
          <a:p>
            <a:pPr marL="137160" indent="0" algn="ctr">
              <a:buNone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</a:p>
          <a:p>
            <a:pPr marL="137160" indent="0" algn="ctr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kumimoji="1" lang="en-I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WEB APPLICATION WHICH IS SUITABLE FOR ANY BROWSER ENVIRONMENT. </a:t>
            </a: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endParaRPr kumimoji="1" lang="en-IN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400"/>
              </a:spcBef>
              <a:buSzPts val="1600"/>
              <a:buFont typeface="Wingdings" panose="05000000000000000000" pitchFamily="2" charset="2"/>
              <a:buChar char="Ø"/>
            </a:pP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WEB APPLICATION ACCORDING TO THE REQUIREMENTS GIVEN BY THE CUSTOMER AND TO MAKE THE DEVELOPED WEB APPLICATION USER FRIENDLY FOR EASY ACCESS.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endParaRPr kumimoji="1" lang="en-IN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kumimoji="1" lang="en-IN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882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52D8-9326-4BAE-B4D3-BDC68D0C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E313B-1897-4FE5-A11A-F87680CA0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BBA78-7B70-461C-954A-D8CC915EE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21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E6E27-8399-4344-B72A-37983302C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1634A-FE8A-47D0-B533-525575029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A01E0-2C77-41B3-B7DF-227A3C937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01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604E2-2010-45FF-B0BB-A7ACC699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A42A5-C4FF-4AB6-8E8A-0CD3F7FE4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A9424-BAC5-4CD9-9998-EA3836F0F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87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5F4F-7FBC-4C3B-8EA7-FB3748E1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664E8-5B15-44FA-A434-6A1130F16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CDB52-BD48-45FC-93CC-CB4D02FF2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59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5B839-63AF-4FA4-B71A-F6B830A5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F5C02-ED2C-4072-96E5-72C1F8DBF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9C1451-E6A9-44EB-8BF8-D34101870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1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FC07C-60E5-4FF5-98CD-AABF0DFAF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4FCB4-01EB-480E-8D26-40A870D0A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3C4EF-9BA6-42DD-8954-2C29DB19B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32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2458-7E96-4CE1-98DF-AE7BB0DF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FF06A-3D8B-4FA4-93FE-C966E490C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3782E-180C-44BD-8749-25DCB4CE3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75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73A9-D3A8-4B49-8B9B-7C0CFA7F3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B683D-9510-47F5-8958-8D282B194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70162-9FFD-4E8A-84EB-A5C1547E1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11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BC3A2-BBBA-4C77-A15B-315A92A8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11112-623B-4851-BEDB-A6E82B6C8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51A7E-E667-4161-A637-8F24DCD1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37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BD85-BA57-4A00-95EC-2E3E95B9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E2070-7C67-4D3E-91E7-FF1B7E5B0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D2DEF-DD3A-4137-B25F-7F963EB3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72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640080"/>
          </a:xfrm>
        </p:spPr>
        <p:txBody>
          <a:bodyPr/>
          <a:lstStyle/>
          <a:p>
            <a:pPr algn="ctr"/>
            <a:r>
              <a:rPr lang="en-US" dirty="0"/>
              <a:t>SYSTEM STUDY &amp; SCOPE OF THE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280" y="755375"/>
            <a:ext cx="10739120" cy="610262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Web </a:t>
            </a:r>
            <a:r>
              <a:rPr lang="en-US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can be build using React JS as front-end library, Node.js as back-end and MongoDB as database.</a:t>
            </a:r>
          </a:p>
          <a:p>
            <a:pPr marL="137160" indent="0">
              <a:buNone/>
            </a:pPr>
            <a:r>
              <a:rPr lang="en-US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React is a free and open-source front-end JavaScript library for building user interfaces or UI components.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Node.js is an open-source, cross-platform, back-end JavaScript runtime environment that runs on the V8 engine and executes JavaScript code outside a web browser.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rgbClr val="4D5156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MongoDB is a source-available cross-platform document-oriented database program. Classified as a NoSQL database program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rgbClr val="4D5156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Express.js, or simply Express, is a back end web application framework for Node.js, designed for building web applications and APIs.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934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206C-3E61-41A7-B0D8-3F301EE1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59BAB-02E1-49AC-BD09-DBCF7B261E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F16CA-E5D8-436A-9682-3F7C94C0A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61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A9CE5-45E0-4A2D-90D7-0D770237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6DA8F-2739-4856-ACC2-4EA012306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F5FE-DA3D-4837-9220-3F1D7FDF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05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D8FD1-6516-4C0F-985B-67448FF93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AAC1E-EB85-4A08-84EC-7DA8818CE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B61D1-97B5-4EF1-8980-87594EB9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77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BAF6-7299-4F77-BB91-639D5218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D51D7-3EBB-4DCD-BA8C-16E4A5F56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2269F-8761-4D71-9BFA-75491CA0B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68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7F90-3604-4B63-9C76-76E5A0856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5083F-3817-40FE-97C2-AC67F2D19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BAA51-2542-4ED4-9947-0BB2F1064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69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24776-E9B2-4B3B-B652-56231DE2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32D31-28A2-4D27-8FC8-2D4A352B2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1B2D3-3F41-4F51-A246-F6A08385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02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773AF-571C-46B0-8A69-F04508E9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EBF05-3476-408E-B567-F46D7ED8B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82F94-69BF-46BA-8440-D22A6BCF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89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7AD0-B2E3-460C-83A9-D7448F8F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7946F-9F4D-43BB-9D3E-5F47893EA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7FAC1-6226-4AA2-A4E6-C9F73A29C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12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4AD9D-FEC9-4CDE-BC1C-0E5C53859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A9C49-DFA9-4E14-AB7F-B814C858A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83DCC-34AD-4D12-B052-0C6FB3120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9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C5A4-0ED5-4353-8951-D8C9DEB8E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2974-E59F-4C6E-B8A0-34ADBE8D1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6437B-5B16-484E-B239-37055B000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70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640080"/>
          </a:xfrm>
        </p:spPr>
        <p:txBody>
          <a:bodyPr/>
          <a:lstStyle/>
          <a:p>
            <a:pPr algn="ctr"/>
            <a:r>
              <a:rPr lang="en-US" dirty="0"/>
              <a:t>MODULES IN THE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280" y="640081"/>
            <a:ext cx="10739120" cy="6217917"/>
          </a:xfrm>
        </p:spPr>
        <p:txBody>
          <a:bodyPr/>
          <a:lstStyle/>
          <a:p>
            <a:pPr marL="137160" indent="0">
              <a:buNone/>
            </a:pPr>
            <a:endParaRPr lang="en-US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" indent="0">
              <a:buNone/>
            </a:pPr>
            <a:endParaRPr lang="en-US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" indent="0">
              <a:buNone/>
            </a:pPr>
            <a:r>
              <a:rPr lang="en-US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modules used here is different for User side and Admin side with constrains for proper retrieval of Data. The modules used are listed below,</a:t>
            </a:r>
          </a:p>
          <a:p>
            <a:pPr marL="137160" indent="0">
              <a:buNone/>
            </a:pPr>
            <a:endParaRPr lang="en-US" sz="24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8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8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                              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Career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8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40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" indent="0">
              <a:buNone/>
            </a:pPr>
            <a:endParaRPr lang="en-US" sz="2400" b="1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137160" indent="0">
              <a:buNone/>
            </a:pPr>
            <a:endParaRPr lang="en-US" sz="24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900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39F41-FABB-4205-82D5-C0711605E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10A90-9366-4D82-B1D2-241E458B85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62F6A-D9B6-45DB-9095-693B55602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70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3F21B-4AEC-4EEB-B2E4-6894BC333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B48D0-2A05-48F4-B7E6-000F4018B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0EED2-B97C-4286-AD37-BDBDBB26E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00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15488-FC22-4976-A1AF-C19F40E9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E2ABF-C612-44F4-B702-73A284D43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6E093-E1B0-46E9-9191-AD9CB16D3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0F6853-BACC-47E0-83CA-F01CDA811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76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3"/>
          <p:cNvSpPr txBox="1">
            <a:spLocks noGrp="1"/>
          </p:cNvSpPr>
          <p:nvPr>
            <p:ph type="title"/>
          </p:nvPr>
        </p:nvSpPr>
        <p:spPr>
          <a:xfrm>
            <a:off x="12192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	REFERENCES</a:t>
            </a:r>
            <a:endParaRPr dirty="0"/>
          </a:p>
        </p:txBody>
      </p:sp>
      <p:sp>
        <p:nvSpPr>
          <p:cNvPr id="279" name="Google Shape;279;p63"/>
          <p:cNvSpPr txBox="1">
            <a:spLocks noGrp="1"/>
          </p:cNvSpPr>
          <p:nvPr>
            <p:ph type="body" idx="1"/>
          </p:nvPr>
        </p:nvSpPr>
        <p:spPr>
          <a:xfrm>
            <a:off x="1120876" y="1152394"/>
            <a:ext cx="10461523" cy="5097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IN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https://www.javatpoint.com/reactjs-tutorial</a:t>
            </a: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endParaRPr lang="en-IN" u="sng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https://www.javatpoint.com/nodejs-tutorial</a:t>
            </a:r>
            <a:endParaRPr lang="en-IN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IN" dirty="0">
              <a:solidFill>
                <a:schemeClr val="tx1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https://www.javatpoint.com/mongodb-tutorial</a:t>
            </a:r>
            <a:endParaRPr lang="en-IN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IN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IN" u="sng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https://www.emailjs.com/</a:t>
            </a:r>
            <a:endParaRPr lang="en-IN" u="sng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IN" dirty="0">
              <a:solidFill>
                <a:schemeClr val="tx1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IN" u="sng" dirty="0">
                <a:solidFill>
                  <a:schemeClr val="accent4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https://www.section.io/engineering-education/nodejs-mongoosejs-mongodb/</a:t>
            </a:r>
            <a:endParaRPr lang="en-IN" u="sng" dirty="0">
              <a:solidFill>
                <a:schemeClr val="accent4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endParaRPr lang="en-IN" u="sng" dirty="0">
              <a:solidFill>
                <a:schemeClr val="accent4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IN" u="sng">
                <a:solidFill>
                  <a:schemeClr val="tx1"/>
                </a:solidFill>
              </a:rPr>
              <a:t>https://www.javatpoint.com/expressjs-tutorial</a:t>
            </a:r>
            <a:endParaRPr lang="en-IN" u="sng" dirty="0">
              <a:solidFill>
                <a:schemeClr val="tx1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endParaRPr lang="en-IN" dirty="0">
              <a:solidFill>
                <a:schemeClr val="tx1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0" name="Google Shape;280;p6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10313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31/12/2020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041649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0"/>
            <a:ext cx="11582400" cy="6857999"/>
          </a:xfrm>
        </p:spPr>
        <p:txBody>
          <a:bodyPr/>
          <a:lstStyle/>
          <a:p>
            <a:pPr algn="ctr">
              <a:buNone/>
            </a:pPr>
            <a:endParaRPr lang="en-US" sz="7200" b="1" dirty="0"/>
          </a:p>
          <a:p>
            <a:pPr algn="ctr">
              <a:buNone/>
            </a:pPr>
            <a:endParaRPr lang="en-US" sz="7200" b="1" dirty="0"/>
          </a:p>
          <a:p>
            <a:pPr algn="ctr">
              <a:buNone/>
            </a:pPr>
            <a:r>
              <a:rPr lang="en-US" sz="72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7889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320" y="0"/>
            <a:ext cx="10972800" cy="1513840"/>
          </a:xfrm>
        </p:spPr>
        <p:txBody>
          <a:bodyPr/>
          <a:lstStyle/>
          <a:p>
            <a:pPr algn="ctr"/>
            <a:r>
              <a:rPr lang="en-IN" sz="3200" dirty="0"/>
              <a:t>REQUIREMENT SPECIFICATION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20" y="1803401"/>
            <a:ext cx="10972800" cy="4856480"/>
          </a:xfrm>
        </p:spPr>
        <p:txBody>
          <a:bodyPr/>
          <a:lstStyle/>
          <a:p>
            <a:pPr marL="137160" indent="0" algn="ctr">
              <a:buNone/>
            </a:pPr>
            <a:r>
              <a:rPr lang="en-US" altLang="ja-JP" sz="2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  <a:p>
            <a:pPr marL="137160" indent="0">
              <a:buNone/>
            </a:pPr>
            <a:endParaRPr lang="en-US" altLang="ja-JP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ja-JP" sz="2400" dirty="0">
                <a:solidFill>
                  <a:schemeClr val="tx1"/>
                </a:solidFill>
              </a:rPr>
              <a:t>THE REQUIREMNTS FROM THE USER SIDE WERE GIVEN AND ANALYSED FOR REALITY CHECK OF IMPLEMENTATION.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ja-JP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ja-JP" sz="2400" dirty="0">
                <a:solidFill>
                  <a:schemeClr val="tx1"/>
                </a:solidFill>
              </a:rPr>
              <a:t>THE REQUIREMENTS ARE SPECIFIED AS A FORM TO STORE DATA NAMELY </a:t>
            </a:r>
            <a:r>
              <a:rPr lang="en-US" altLang="ja-JP" sz="2400" b="1" i="1" dirty="0">
                <a:solidFill>
                  <a:schemeClr val="tx1"/>
                </a:solidFill>
              </a:rPr>
              <a:t>CUSTOMER-NAME, CUSTOMER PH-NO, CUSTOMER MESSAGE, COURSE THAT CUSTOMER ENROLLED</a:t>
            </a:r>
            <a:endParaRPr lang="en-US" altLang="ja-JP" sz="2400" b="1" i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609600" y="-1158239"/>
            <a:ext cx="10972800" cy="650240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280" y="1224281"/>
            <a:ext cx="10739120" cy="5100320"/>
          </a:xfrm>
        </p:spPr>
        <p:txBody>
          <a:bodyPr/>
          <a:lstStyle/>
          <a:p>
            <a:pPr marL="137160" indent="0" algn="ctr">
              <a:buNone/>
            </a:pPr>
            <a:r>
              <a:rPr lang="en-IN" sz="2200" u="sng" dirty="0"/>
              <a:t>NON-FUNCTIONAL REQUIREMENTS</a:t>
            </a:r>
          </a:p>
          <a:p>
            <a:pPr marL="137160" indent="0" algn="ctr">
              <a:buNone/>
            </a:pPr>
            <a:endParaRPr lang="en-IN" sz="2200" u="sng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THE WEB APLLICATION SHOULD BE PORTABLE, ADAPTABLE AND  ACCESIBLE IN ALL BROWSERS.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IT IS ALSO ADAPTABLE TO ANY KIND OF COMPUTING DEVICE WITH INTERNET ACCESS</a:t>
            </a:r>
          </a:p>
          <a:p>
            <a:pPr marL="13716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SECURITY AND RIGHTS ARE PROVIDED FOR THE ACCESS OF ADMIN AND ALSO CERTAIN RIGHTS FOR THE USER(CUSTOMER).</a:t>
            </a: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endParaRPr kumimoji="1" lang="en-IN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kumimoji="1" lang="en-IN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05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3"/>
          <p:cNvSpPr txBox="1">
            <a:spLocks noGrp="1"/>
          </p:cNvSpPr>
          <p:nvPr>
            <p:ph type="title"/>
          </p:nvPr>
        </p:nvSpPr>
        <p:spPr>
          <a:xfrm>
            <a:off x="12192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TECHNOLOGIES USED	</a:t>
            </a:r>
            <a:endParaRPr dirty="0"/>
          </a:p>
        </p:txBody>
      </p:sp>
      <p:sp>
        <p:nvSpPr>
          <p:cNvPr id="279" name="Google Shape;279;p63"/>
          <p:cNvSpPr txBox="1">
            <a:spLocks noGrp="1"/>
          </p:cNvSpPr>
          <p:nvPr>
            <p:ph type="body" idx="1"/>
          </p:nvPr>
        </p:nvSpPr>
        <p:spPr>
          <a:xfrm>
            <a:off x="1120877" y="914400"/>
            <a:ext cx="10461523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HTML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(Hypertext Markup Language) is the code that is </a:t>
            </a:r>
            <a:r>
              <a:rPr lang="en-US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used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to structure a web page and its content</a:t>
            </a: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spcBef>
                <a:spcPts val="400"/>
              </a:spcBef>
              <a:buSzPts val="1600"/>
              <a:buFont typeface="Wingdings" panose="05000000000000000000" pitchFamily="2" charset="2"/>
              <a:buChar char="Ø"/>
            </a:pPr>
            <a:endParaRPr lang="en-US" sz="2000" b="1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400"/>
              </a:spcBef>
              <a:buSzPts val="1600"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000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202124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CSS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is the language for describing the presentation of Web pages, including colors, layout, and fonts</a:t>
            </a:r>
          </a:p>
          <a:p>
            <a:pPr marL="342900" indent="-342900">
              <a:spcBef>
                <a:spcPts val="400"/>
              </a:spcBef>
              <a:buSzPts val="1600"/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Bootstrap is a free and open-source CSS framework directed at          responsive, mobile-first front-end web development.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 JS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React is a free and open-source front-end JavaScript library for building user interfaces or UI components.</a:t>
            </a:r>
          </a:p>
          <a:p>
            <a:pPr marL="137160" indent="0">
              <a:buNone/>
            </a:pPr>
            <a:endParaRPr lang="en-US" b="0" i="0" dirty="0"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endParaRPr lang="en-US" b="1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pPr marL="137160" indent="0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endParaRPr lang="en-US" sz="20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0" name="Google Shape;280;p6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10313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31/12/2020</a:t>
            </a:r>
            <a:endParaRPr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D71F-7AC9-457A-B93E-B84B4BB34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397565"/>
            <a:ext cx="10972800" cy="397565"/>
          </a:xfrm>
        </p:spPr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BC681-66B2-435B-BC63-740300CED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082" y="0"/>
            <a:ext cx="11388918" cy="6858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JS : 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Node.js is an back-end JavaScript runtime environment that runs on the V8 engine and executes JavaScript code outside a web browser. </a:t>
            </a:r>
          </a:p>
          <a:p>
            <a:endParaRPr 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</a:rPr>
              <a:t>MONGO DB 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MongoDB is a source-available cross-platform document-oriented database program. Classified as a NoSQL database program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</a:rPr>
              <a:t>EXPRESS JS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Express.js, or simply Express, is a back end web application framework for Node.js, designed for building web applications and APIs.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486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640080"/>
          </a:xfrm>
        </p:spPr>
        <p:txBody>
          <a:bodyPr/>
          <a:lstStyle/>
          <a:p>
            <a:pPr algn="ctr"/>
            <a:r>
              <a:rPr lang="en-US" dirty="0"/>
              <a:t>METHODOLOGIES USED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280" y="640081"/>
            <a:ext cx="10739120" cy="621791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Waterfall Model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is the methodology used in our project .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Waterfall approach was first SDLC Model to be used widely in Software Engineering to ensure success of the project.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Since the requirements given by the customer are very clear, and there is no possibility of making further changes in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future.So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Waterfall model is used.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pic>
        <p:nvPicPr>
          <p:cNvPr id="1028" name="Picture 4" descr="JIRA Waterfall Model - Javatpoint">
            <a:extLst>
              <a:ext uri="{FF2B5EF4-FFF2-40B4-BE49-F238E27FC236}">
                <a16:creationId xmlns:a16="http://schemas.microsoft.com/office/drawing/2014/main" id="{746C984B-9B66-41B1-B745-7D2622633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524000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4787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5">
  <a:themeElements>
    <a:clrScheme name="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FFFFFF"/>
      </a:accent3>
      <a:accent4>
        <a:srgbClr val="000000"/>
      </a:accent4>
      <a:accent5>
        <a:srgbClr val="AABBDF"/>
      </a:accent5>
      <a:accent6>
        <a:srgbClr val="008EC4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23">
  <a:themeElements>
    <a:clrScheme name="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FFFFFF"/>
      </a:accent3>
      <a:accent4>
        <a:srgbClr val="000000"/>
      </a:accent4>
      <a:accent5>
        <a:srgbClr val="AABBDF"/>
      </a:accent5>
      <a:accent6>
        <a:srgbClr val="008EC4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Design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24">
  <a:themeElements>
    <a:clrScheme name="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FFFFFF"/>
      </a:accent3>
      <a:accent4>
        <a:srgbClr val="000000"/>
      </a:accent4>
      <a:accent5>
        <a:srgbClr val="AABBDF"/>
      </a:accent5>
      <a:accent6>
        <a:srgbClr val="008EC4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FFFFFF"/>
      </a:accent3>
      <a:accent4>
        <a:srgbClr val="000000"/>
      </a:accent4>
      <a:accent5>
        <a:srgbClr val="AABBDF"/>
      </a:accent5>
      <a:accent6>
        <a:srgbClr val="008EC4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636</Words>
  <Application>Microsoft Office PowerPoint</Application>
  <PresentationFormat>Widescreen</PresentationFormat>
  <Paragraphs>131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Arial</vt:lpstr>
      <vt:lpstr>Calibri</vt:lpstr>
      <vt:lpstr>Noto Sans Symbols</vt:lpstr>
      <vt:lpstr>Times New Roman</vt:lpstr>
      <vt:lpstr>Wingdings</vt:lpstr>
      <vt:lpstr>Theme25</vt:lpstr>
      <vt:lpstr>Theme23</vt:lpstr>
      <vt:lpstr>1_Custom Design</vt:lpstr>
      <vt:lpstr>Custom Design</vt:lpstr>
      <vt:lpstr>Theme24</vt:lpstr>
      <vt:lpstr>PowerPoint Presentation</vt:lpstr>
      <vt:lpstr>PowerPoint Presentation</vt:lpstr>
      <vt:lpstr>SYSTEM STUDY &amp; SCOPE OF THE PROJECT</vt:lpstr>
      <vt:lpstr>MODULES IN THE PROJECT</vt:lpstr>
      <vt:lpstr>REQUIREMENT SPECIFICATION</vt:lpstr>
      <vt:lpstr>PowerPoint Presentation</vt:lpstr>
      <vt:lpstr>  TECHNOLOGIES USED </vt:lpstr>
      <vt:lpstr>PowerPoint Presentation</vt:lpstr>
      <vt:lpstr>METHODOLOGIES USED</vt:lpstr>
      <vt:lpstr>SAMPLE UI FOR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Sonu</dc:creator>
  <cp:lastModifiedBy>Sivakumar P</cp:lastModifiedBy>
  <cp:revision>121</cp:revision>
  <dcterms:modified xsi:type="dcterms:W3CDTF">2021-10-24T10:39:17Z</dcterms:modified>
</cp:coreProperties>
</file>